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handoutMasterIdLst>
    <p:handoutMasterId r:id="rId19"/>
  </p:handoutMasterIdLst>
  <p:sldIdLst>
    <p:sldId id="256" r:id="rId2"/>
    <p:sldId id="257" r:id="rId3"/>
    <p:sldId id="258" r:id="rId4"/>
    <p:sldId id="260" r:id="rId5"/>
    <p:sldId id="272" r:id="rId6"/>
    <p:sldId id="262" r:id="rId7"/>
    <p:sldId id="264" r:id="rId8"/>
    <p:sldId id="265" r:id="rId9"/>
    <p:sldId id="261" r:id="rId10"/>
    <p:sldId id="266" r:id="rId11"/>
    <p:sldId id="274" r:id="rId12"/>
    <p:sldId id="267" r:id="rId13"/>
    <p:sldId id="268" r:id="rId14"/>
    <p:sldId id="270" r:id="rId15"/>
    <p:sldId id="271" r:id="rId16"/>
    <p:sldId id="273" r:id="rId17"/>
  </p:sldIdLst>
  <p:sldSz cx="9144000" cy="6858000" type="screen4x3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17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6332"/>
          </a:xfrm>
          <a:prstGeom prst="rect">
            <a:avLst/>
          </a:prstGeom>
        </p:spPr>
        <p:txBody>
          <a:bodyPr vert="horz" lIns="92684" tIns="46342" rIns="92684" bIns="46342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2684" tIns="46342" rIns="92684" bIns="46342" rtlCol="0"/>
          <a:lstStyle>
            <a:lvl1pPr algn="r">
              <a:defRPr sz="1200"/>
            </a:lvl1pPr>
          </a:lstStyle>
          <a:p>
            <a:fld id="{2FF1196F-AAFC-4C3E-96E2-66DD5E393BE5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9428583"/>
            <a:ext cx="2945659" cy="496332"/>
          </a:xfrm>
          <a:prstGeom prst="rect">
            <a:avLst/>
          </a:prstGeom>
        </p:spPr>
        <p:txBody>
          <a:bodyPr vert="horz" lIns="92684" tIns="46342" rIns="92684" bIns="46342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2684" tIns="46342" rIns="92684" bIns="46342" rtlCol="0" anchor="b"/>
          <a:lstStyle>
            <a:lvl1pPr algn="r">
              <a:defRPr sz="1200"/>
            </a:lvl1pPr>
          </a:lstStyle>
          <a:p>
            <a:fld id="{CBE6CCC0-1AC5-4664-9926-950E8287A381}" type="slidenum">
              <a:rPr lang="en-AU" smtClean="0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1237773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984" cy="495932"/>
          </a:xfrm>
          <a:prstGeom prst="rect">
            <a:avLst/>
          </a:prstGeom>
        </p:spPr>
        <p:txBody>
          <a:bodyPr vert="horz" lIns="92684" tIns="46342" rIns="92684" bIns="46342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069" y="0"/>
            <a:ext cx="2945984" cy="495932"/>
          </a:xfrm>
          <a:prstGeom prst="rect">
            <a:avLst/>
          </a:prstGeom>
        </p:spPr>
        <p:txBody>
          <a:bodyPr vert="horz" lIns="92684" tIns="46342" rIns="92684" bIns="46342" rtlCol="0"/>
          <a:lstStyle>
            <a:lvl1pPr algn="r">
              <a:defRPr sz="1200"/>
            </a:lvl1pPr>
          </a:lstStyle>
          <a:p>
            <a:fld id="{91596B77-EA55-4C61-A111-969A560902EE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684" tIns="46342" rIns="92684" bIns="46342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0093" y="4714554"/>
            <a:ext cx="5437491" cy="4468186"/>
          </a:xfrm>
          <a:prstGeom prst="rect">
            <a:avLst/>
          </a:prstGeom>
        </p:spPr>
        <p:txBody>
          <a:bodyPr vert="horz" lIns="92684" tIns="46342" rIns="92684" bIns="46342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429106"/>
            <a:ext cx="2945984" cy="495932"/>
          </a:xfrm>
          <a:prstGeom prst="rect">
            <a:avLst/>
          </a:prstGeom>
        </p:spPr>
        <p:txBody>
          <a:bodyPr vert="horz" lIns="92684" tIns="46342" rIns="92684" bIns="46342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069" y="9429106"/>
            <a:ext cx="2945984" cy="495932"/>
          </a:xfrm>
          <a:prstGeom prst="rect">
            <a:avLst/>
          </a:prstGeom>
        </p:spPr>
        <p:txBody>
          <a:bodyPr vert="horz" lIns="92684" tIns="46342" rIns="92684" bIns="46342" rtlCol="0" anchor="b"/>
          <a:lstStyle>
            <a:lvl1pPr algn="r">
              <a:defRPr sz="1200"/>
            </a:lvl1pPr>
          </a:lstStyle>
          <a:p>
            <a:fld id="{E0F0B749-7930-4541-89A3-F389EB70C87B}" type="slidenum">
              <a:rPr lang="en-AU" smtClean="0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7617085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14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fld id="{65F95E6A-95AC-4612-8270-020C7C652731}" type="slidenum">
              <a:rPr lang="en-US"/>
              <a:pPr/>
              <a:t>5</a:t>
            </a:fld>
            <a:endParaRPr lang="en-US"/>
          </a:p>
        </p:txBody>
      </p:sp>
      <p:sp>
        <p:nvSpPr>
          <p:cNvPr id="25603" name="Text Box 1"/>
          <p:cNvSpPr txBox="1">
            <a:spLocks noChangeArrowheads="1"/>
          </p:cNvSpPr>
          <p:nvPr/>
        </p:nvSpPr>
        <p:spPr bwMode="auto">
          <a:xfrm>
            <a:off x="1199035" y="753115"/>
            <a:ext cx="4399607" cy="3722489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3174" tIns="41587" rIns="83174" bIns="41587" anchor="ctr"/>
          <a:lstStyle/>
          <a:p>
            <a:endParaRPr lang="en-US"/>
          </a:p>
        </p:txBody>
      </p:sp>
      <p:sp>
        <p:nvSpPr>
          <p:cNvPr id="25604" name="Text Box 2"/>
          <p:cNvSpPr>
            <a:spLocks noGrp="1" noChangeArrowheads="1"/>
          </p:cNvSpPr>
          <p:nvPr>
            <p:ph type="body"/>
          </p:nvPr>
        </p:nvSpPr>
        <p:spPr>
          <a:xfrm>
            <a:off x="679768" y="4713431"/>
            <a:ext cx="5427126" cy="4454923"/>
          </a:xfrm>
          <a:noFill/>
          <a:ln/>
        </p:spPr>
        <p:txBody>
          <a:bodyPr wrap="none" anchor="ctr"/>
          <a:lstStyle/>
          <a:p>
            <a:endParaRPr lang="en-US" smtClean="0">
              <a:latin typeface="Times New Roman" pitchFamily="-97" charset="0"/>
              <a:ea typeface="ＭＳ Ｐゴシック" pitchFamily="-97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D9B61F-8359-4CDB-ACD1-845D44A3C769}" type="datetimeFigureOut">
              <a:rPr lang="en-US" smtClean="0"/>
              <a:pPr/>
              <a:t>8/25/2015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849196-5D0F-47F9-AAF8-EB0E303C2846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42910" y="1500174"/>
            <a:ext cx="7772400" cy="1470025"/>
          </a:xfrm>
        </p:spPr>
        <p:txBody>
          <a:bodyPr/>
          <a:lstStyle/>
          <a:p>
            <a:r>
              <a:rPr lang="en-AU" dirty="0" smtClean="0"/>
              <a:t>Cloud Computing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28728" y="3071810"/>
            <a:ext cx="6400800" cy="1752600"/>
          </a:xfrm>
        </p:spPr>
        <p:txBody>
          <a:bodyPr>
            <a:normAutofit fontScale="92500" lnSpcReduction="10000"/>
          </a:bodyPr>
          <a:lstStyle/>
          <a:p>
            <a:r>
              <a:rPr lang="en-AU" b="1" dirty="0"/>
              <a:t>The advantages and disadvantages of using cloud computing for storing, communicating and disposing of data and information.</a:t>
            </a:r>
            <a:endParaRPr lang="en-AU" dirty="0"/>
          </a:p>
          <a:p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8371" name="Content Placeholder 2"/>
          <p:cNvSpPr>
            <a:spLocks noGrp="1"/>
          </p:cNvSpPr>
          <p:nvPr>
            <p:ph idx="1"/>
          </p:nvPr>
        </p:nvSpPr>
        <p:spPr>
          <a:xfrm>
            <a:off x="428596" y="928670"/>
            <a:ext cx="8229600" cy="4525963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>
                <a:ea typeface="ＭＳ Ｐゴシック" pitchFamily="-97" charset="-128"/>
              </a:rPr>
              <a:t>Universal document access: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That is not a problem with cloud computing, because you do not take your documents with you.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Instead, they stay in the cloud, and you can access them whenever you have a computer and an Internet connection.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All your documents are instantly available from wherever you are.</a:t>
            </a:r>
          </a:p>
          <a:p>
            <a:r>
              <a:rPr lang="en-US" dirty="0" smtClean="0">
                <a:ea typeface="ＭＳ Ｐゴシック" pitchFamily="-97" charset="-128"/>
              </a:rPr>
              <a:t>Latest version availability: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Another document-related advantage of cloud computing is that when you edit a document at home, that edited version is what you see when you access the document at work.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The cloud always hosts the latest version of your documents; as long as you are connected, you are not in danger of having an outdated version.</a:t>
            </a:r>
            <a:endParaRPr lang="en-GB" dirty="0" smtClean="0">
              <a:ea typeface="ＭＳ Ｐゴシック" pitchFamily="-97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Title 1"/>
          <p:cNvSpPr>
            <a:spLocks noGrp="1"/>
          </p:cNvSpPr>
          <p:nvPr>
            <p:ph type="title"/>
          </p:nvPr>
        </p:nvSpPr>
        <p:spPr>
          <a:xfrm>
            <a:off x="467544" y="548680"/>
            <a:ext cx="8305800" cy="762000"/>
          </a:xfrm>
        </p:spPr>
        <p:txBody>
          <a:bodyPr>
            <a:normAutofit fontScale="90000"/>
          </a:bodyPr>
          <a:lstStyle/>
          <a:p>
            <a:r>
              <a:rPr lang="en-US" sz="4000" b="1" dirty="0">
                <a:ea typeface="ＭＳ Ｐゴシック" pitchFamily="-97" charset="-128"/>
              </a:rPr>
              <a:t>Advantages of Cloud Computing- Key word</a:t>
            </a:r>
            <a:r>
              <a:rPr lang="en-US" dirty="0">
                <a:ea typeface="ＭＳ Ｐゴシック" pitchFamily="-97" charset="-128"/>
              </a:rPr>
              <a:t/>
            </a:r>
            <a:br>
              <a:rPr lang="en-US" dirty="0">
                <a:ea typeface="ＭＳ Ｐゴシック" pitchFamily="-97" charset="-128"/>
              </a:rPr>
            </a:br>
            <a:endParaRPr lang="en-GB" dirty="0" smtClean="0">
              <a:ea typeface="ＭＳ Ｐゴシック" pitchFamily="-97" charset="-128"/>
            </a:endParaRPr>
          </a:p>
        </p:txBody>
      </p:sp>
      <p:sp>
        <p:nvSpPr>
          <p:cNvPr id="58371" name="Content Placeholder 2"/>
          <p:cNvSpPr>
            <a:spLocks noGrp="1"/>
          </p:cNvSpPr>
          <p:nvPr>
            <p:ph idx="1"/>
          </p:nvPr>
        </p:nvSpPr>
        <p:spPr>
          <a:xfrm>
            <a:off x="428596" y="1268760"/>
            <a:ext cx="8175852" cy="5112568"/>
          </a:xfrm>
        </p:spPr>
        <p:txBody>
          <a:bodyPr>
            <a:normAutofit/>
          </a:bodyPr>
          <a:lstStyle/>
          <a:p>
            <a:pPr algn="ctr"/>
            <a:r>
              <a:rPr lang="en-US" dirty="0" smtClean="0">
                <a:ea typeface="ＭＳ Ｐゴシック" pitchFamily="-97" charset="-128"/>
              </a:rPr>
              <a:t>CASHMEC</a:t>
            </a:r>
          </a:p>
          <a:p>
            <a:r>
              <a:rPr lang="en-US" dirty="0" smtClean="0">
                <a:ea typeface="ＭＳ Ｐゴシック" pitchFamily="-97" charset="-128"/>
              </a:rPr>
              <a:t>C, Costs of software, hardware</a:t>
            </a:r>
          </a:p>
          <a:p>
            <a:r>
              <a:rPr lang="en-US" dirty="0" smtClean="0">
                <a:ea typeface="ＭＳ Ｐゴシック" pitchFamily="-97" charset="-128"/>
              </a:rPr>
              <a:t>A, Anywhere any time access</a:t>
            </a:r>
          </a:p>
          <a:p>
            <a:r>
              <a:rPr lang="en-US" dirty="0" smtClean="0">
                <a:ea typeface="ＭＳ Ｐゴシック" pitchFamily="-97" charset="-128"/>
              </a:rPr>
              <a:t>S, Storage and security</a:t>
            </a:r>
          </a:p>
          <a:p>
            <a:r>
              <a:rPr lang="en-US" dirty="0" smtClean="0">
                <a:ea typeface="ＭＳ Ｐゴシック" pitchFamily="-97" charset="-128"/>
              </a:rPr>
              <a:t>H, Hardware scalability</a:t>
            </a:r>
          </a:p>
          <a:p>
            <a:r>
              <a:rPr lang="en-US" dirty="0" smtClean="0">
                <a:ea typeface="ＭＳ Ｐゴシック" pitchFamily="-97" charset="-128"/>
              </a:rPr>
              <a:t>M, no maintenance, less IT staff</a:t>
            </a:r>
          </a:p>
          <a:p>
            <a:r>
              <a:rPr lang="en-US" dirty="0" smtClean="0">
                <a:ea typeface="ＭＳ Ｐゴシック" pitchFamily="-97" charset="-128"/>
              </a:rPr>
              <a:t>E, Easy to use</a:t>
            </a:r>
          </a:p>
          <a:p>
            <a:r>
              <a:rPr lang="en-US" dirty="0" smtClean="0">
                <a:ea typeface="ＭＳ Ｐゴシック" pitchFamily="-97" charset="-128"/>
              </a:rPr>
              <a:t>C, Collaboration</a:t>
            </a:r>
            <a:endParaRPr lang="en-GB" dirty="0" smtClean="0">
              <a:ea typeface="ＭＳ Ｐゴシック" pitchFamily="-9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506636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Disadvantages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60419" name="Content Placeholder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/>
          </a:bodyPr>
          <a:lstStyle/>
          <a:p>
            <a:r>
              <a:rPr lang="en-US" dirty="0" smtClean="0">
                <a:ea typeface="ＭＳ Ｐゴシック" pitchFamily="-97" charset="-128"/>
              </a:rPr>
              <a:t>Requires a constant Internet connection: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Cloud computing is impossible if you cannot connect to the Internet.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A dead Internet connection means no work and in areas where Internet connections are few or inherently unreliable this is a problem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When you are offline, cloud computing simply does not work.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Need to install redundant internet connections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Title 1"/>
          <p:cNvSpPr>
            <a:spLocks noGrp="1"/>
          </p:cNvSpPr>
          <p:nvPr>
            <p:ph type="title"/>
          </p:nvPr>
        </p:nvSpPr>
        <p:spPr>
          <a:xfrm>
            <a:off x="6096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Disadvantages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61443" name="Content Placeholder 2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197493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>
                <a:ea typeface="ＭＳ Ｐゴシック" pitchFamily="-97" charset="-128"/>
              </a:rPr>
              <a:t>Does not work well with low-speed connections: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Similarly, a low-speed Internet connection, such as that found with dial-up services, makes cloud computing painful at best and often impossible.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Web-based applications require a lot of bandwidth to download, as do large documents. </a:t>
            </a:r>
          </a:p>
          <a:p>
            <a:r>
              <a:rPr lang="en-US" dirty="0" smtClean="0">
                <a:ea typeface="ＭＳ Ｐゴシック" pitchFamily="-97" charset="-128"/>
              </a:rPr>
              <a:t>Can be slow: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Even with a fast connection, web-based applications can sometimes be slower than accessing a similar software program on your desktop PC.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Everything about the program, from the interface to the current document, has to be sent back and forth from your computer to the computers in the cloud. </a:t>
            </a:r>
          </a:p>
          <a:p>
            <a:pPr lvl="1"/>
            <a:endParaRPr lang="en-US" dirty="0" smtClean="0">
              <a:ea typeface="ＭＳ Ｐゴシック" pitchFamily="-97" charset="-128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r>
              <a:rPr lang="en-GB"/>
              <a:t>19th May, 09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mark.baker@computer.org</a:t>
            </a:r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Title 1"/>
          <p:cNvSpPr>
            <a:spLocks noGrp="1"/>
          </p:cNvSpPr>
          <p:nvPr>
            <p:ph type="title"/>
          </p:nvPr>
        </p:nvSpPr>
        <p:spPr>
          <a:xfrm>
            <a:off x="6096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Disadvantages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63491" name="Content Placeholder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>
            <a:normAutofit lnSpcReduction="10000"/>
          </a:bodyPr>
          <a:lstStyle/>
          <a:p>
            <a:r>
              <a:rPr lang="en-US" dirty="0" smtClean="0">
                <a:ea typeface="ＭＳ Ｐゴシック" pitchFamily="-97" charset="-128"/>
              </a:rPr>
              <a:t>Software capabilities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This situation is bound to change, but today many web-based applications simply are not as full-featured as their desktop-based applications.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For example, you can do a lot more with Microsoft PowerPoint than with Google Presentation's web-based offering. </a:t>
            </a:r>
            <a:endParaRPr lang="en-AU" dirty="0"/>
          </a:p>
          <a:p>
            <a:r>
              <a:rPr lang="en-AU" dirty="0">
                <a:ea typeface="ＭＳ Ｐゴシック" pitchFamily="-97" charset="-128"/>
              </a:rPr>
              <a:t>Availability &amp; Service Levels </a:t>
            </a:r>
          </a:p>
          <a:p>
            <a:pPr lvl="1"/>
            <a:r>
              <a:rPr lang="en-AU" dirty="0"/>
              <a:t>One of the most common concerns regarding cloud computing is the potential for down-time if the system isn't available for use. </a:t>
            </a:r>
            <a:endParaRPr lang="en-US" dirty="0" smtClean="0">
              <a:ea typeface="ＭＳ Ｐゴシック" pitchFamily="-97" charset="-128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r>
              <a:rPr lang="en-GB"/>
              <a:t>19th May, 09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mark.baker@computer.org</a:t>
            </a:r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Disadvantages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64515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>
                <a:ea typeface="ＭＳ Ｐゴシック" pitchFamily="-97" charset="-128"/>
              </a:rPr>
              <a:t> Stored data might not be secure: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With cloud computing, all your data is stored on the cloud.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Can </a:t>
            </a:r>
            <a:r>
              <a:rPr lang="en-US" dirty="0" err="1" smtClean="0">
                <a:ea typeface="ＭＳ Ｐゴシック" pitchFamily="-97" charset="-128"/>
              </a:rPr>
              <a:t>unauthorised</a:t>
            </a:r>
            <a:r>
              <a:rPr lang="en-US" dirty="0" smtClean="0">
                <a:ea typeface="ＭＳ Ｐゴシック" pitchFamily="-97" charset="-128"/>
              </a:rPr>
              <a:t> users gain access to your confidential data?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Cloud computing companies say that data is secure, but it is too early to be completely sure of that.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Only time will tell if your data is secure in the cloud.</a:t>
            </a:r>
          </a:p>
          <a:p>
            <a:r>
              <a:rPr lang="en-US" dirty="0" smtClean="0">
                <a:ea typeface="ＭＳ Ｐゴシック" pitchFamily="-97" charset="-128"/>
              </a:rPr>
              <a:t>Stored data can be lost: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Theoretically, data stored in the cloud is safe, replicated across multiple machines.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But on the off chance that your data goes missing, you have no physical or local backup.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Put simply, relying on the cloud puts you at risk if the cloud lets you down.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ea typeface="ＭＳ Ｐゴシック" pitchFamily="-97" charset="-128"/>
              </a:rPr>
              <a:t>Disadvantages of Cloud Computing- Key word</a:t>
            </a:r>
            <a:endParaRPr lang="en-GB" dirty="0" smtClean="0">
              <a:ea typeface="ＭＳ Ｐゴシック" pitchFamily="-97" charset="-128"/>
            </a:endParaRPr>
          </a:p>
        </p:txBody>
      </p:sp>
      <p:sp>
        <p:nvSpPr>
          <p:cNvPr id="64515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PADDLLSSC</a:t>
            </a:r>
          </a:p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P, Privacy</a:t>
            </a:r>
          </a:p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A, Availability and speed of connection</a:t>
            </a:r>
          </a:p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D, Data loss</a:t>
            </a:r>
          </a:p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D, Data ownership</a:t>
            </a:r>
          </a:p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L, Lack of control</a:t>
            </a:r>
          </a:p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L, Legal issues, operate in different countries</a:t>
            </a:r>
          </a:p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S, Staff, training of staff</a:t>
            </a:r>
          </a:p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S, Software capabilities, less features than desk top application</a:t>
            </a:r>
          </a:p>
          <a:p>
            <a:pPr marL="0" indent="0">
              <a:buNone/>
            </a:pPr>
            <a:r>
              <a:rPr lang="en-US" dirty="0" smtClean="0">
                <a:ea typeface="ＭＳ Ｐゴシック" pitchFamily="-97" charset="-128"/>
              </a:rPr>
              <a:t>C, Cost of purchasing service</a:t>
            </a:r>
          </a:p>
          <a:p>
            <a:pPr marL="0" indent="0">
              <a:buNone/>
            </a:pPr>
            <a:endParaRPr lang="en-US" dirty="0" smtClean="0">
              <a:ea typeface="ＭＳ Ｐゴシック" pitchFamily="-9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920514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Cloud Computing Characteristics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2984"/>
            <a:ext cx="8401080" cy="5715016"/>
          </a:xfrm>
        </p:spPr>
        <p:txBody>
          <a:bodyPr>
            <a:noAutofit/>
          </a:bodyPr>
          <a:lstStyle/>
          <a:p>
            <a:r>
              <a:rPr lang="en-AU" sz="2700" dirty="0"/>
              <a:t>A service provided by large internet-based specialised data centres that offers storage, processing and computer resources to individuals and organisations.</a:t>
            </a:r>
          </a:p>
          <a:p>
            <a:r>
              <a:rPr lang="en-AU" sz="2700" dirty="0"/>
              <a:t>The services are shared, on-demand and simple to use</a:t>
            </a:r>
            <a:r>
              <a:rPr lang="en-AU" sz="2700" dirty="0" smtClean="0"/>
              <a:t>.</a:t>
            </a:r>
            <a:endParaRPr lang="en-US" sz="2700" dirty="0"/>
          </a:p>
          <a:p>
            <a:r>
              <a:rPr lang="en-US" sz="2700" dirty="0"/>
              <a:t>Pay for use and as needed, elastic (scale up and down in capacity and functionalities</a:t>
            </a:r>
            <a:r>
              <a:rPr lang="en-US" sz="2700" dirty="0" smtClean="0"/>
              <a:t>); “always on!”</a:t>
            </a:r>
            <a:endParaRPr lang="en-US" sz="2700" dirty="0"/>
          </a:p>
          <a:p>
            <a:r>
              <a:rPr lang="en-US" sz="2700" dirty="0"/>
              <a:t>The “no-need-to-know” in terms of the underlying details of infrastructure, applications interface with the infrastructure via the APIs</a:t>
            </a:r>
            <a:r>
              <a:rPr lang="en-US" sz="2700" dirty="0" smtClean="0"/>
              <a:t>.</a:t>
            </a:r>
            <a:endParaRPr lang="en-AU" sz="2700" dirty="0"/>
          </a:p>
          <a:p>
            <a:r>
              <a:rPr lang="en-AU" sz="2700" dirty="0" err="1"/>
              <a:t>Eg</a:t>
            </a:r>
            <a:r>
              <a:rPr lang="en-AU" sz="2700" dirty="0"/>
              <a:t>. Google’s </a:t>
            </a:r>
            <a:r>
              <a:rPr lang="en-AU" sz="2700" dirty="0" err="1"/>
              <a:t>gmail</a:t>
            </a:r>
            <a:r>
              <a:rPr lang="en-AU" sz="2700" dirty="0"/>
              <a:t> uses cloud computing processing powers and storage facilities; </a:t>
            </a:r>
            <a:r>
              <a:rPr lang="en-AU" sz="2700" dirty="0" err="1"/>
              <a:t>Zoho</a:t>
            </a:r>
            <a:r>
              <a:rPr lang="en-AU" sz="2700" dirty="0"/>
              <a:t> offers tools to businesses including web conferencing , applications and project-management tools.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Cloud Computing</a:t>
            </a:r>
            <a:endParaRPr lang="en-AU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500034" y="1357298"/>
            <a:ext cx="8229600" cy="38465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" name="TextBox 4"/>
          <p:cNvSpPr txBox="1"/>
          <p:nvPr/>
        </p:nvSpPr>
        <p:spPr>
          <a:xfrm>
            <a:off x="642910" y="5643578"/>
            <a:ext cx="80724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 smtClean="0"/>
              <a:t>Public Cloud, where a business can access web services via a third party.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Cloud Computing: Types of: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AU" dirty="0" smtClean="0"/>
              <a:t>Public cloud, business accesses web services via a third party who shares resources &amp; costs on a utility or use base</a:t>
            </a:r>
          </a:p>
          <a:p>
            <a:r>
              <a:rPr lang="en-AU" dirty="0" smtClean="0"/>
              <a:t>Community cloud, group of organisations with similar needs seek to share the infrastructure; </a:t>
            </a:r>
            <a:r>
              <a:rPr lang="en-AU" dirty="0" err="1" smtClean="0"/>
              <a:t>eg</a:t>
            </a:r>
            <a:r>
              <a:rPr lang="en-AU" dirty="0" smtClean="0"/>
              <a:t>. group of finance companies with a higher level of security demands</a:t>
            </a:r>
          </a:p>
          <a:p>
            <a:r>
              <a:rPr lang="en-AU" dirty="0" smtClean="0"/>
              <a:t>Hybrid cloud, business accessing a mix of cloud services in a public &amp; community environment</a:t>
            </a:r>
          </a:p>
          <a:p>
            <a:r>
              <a:rPr lang="en-AU" dirty="0" smtClean="0"/>
              <a:t>Private cloud, tailored to suit private client, </a:t>
            </a:r>
            <a:r>
              <a:rPr lang="en-AU" dirty="0" err="1" smtClean="0"/>
              <a:t>eg</a:t>
            </a:r>
            <a:r>
              <a:rPr lang="en-AU" dirty="0" smtClean="0"/>
              <a:t>. wanting higher levels of security, </a:t>
            </a:r>
            <a:r>
              <a:rPr lang="en-AU" dirty="0" err="1" smtClean="0"/>
              <a:t>eg</a:t>
            </a:r>
            <a:r>
              <a:rPr lang="en-AU" dirty="0" smtClean="0"/>
              <a:t>. medical institutions.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1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ea typeface="ＭＳ Ｐゴシック" pitchFamily="-97" charset="-128"/>
              </a:rPr>
              <a:t>Different Cloud Computing Layers</a:t>
            </a:r>
            <a:r>
              <a:rPr lang="ar-SA" dirty="0" smtClean="0">
                <a:ea typeface="ＭＳ Ｐゴシック" pitchFamily="-97" charset="-128"/>
                <a:cs typeface="Arial" charset="0"/>
              </a:rPr>
              <a:t>‏</a:t>
            </a:r>
            <a:endParaRPr lang="en-US" dirty="0" smtClean="0">
              <a:ea typeface="ＭＳ Ｐゴシック" pitchFamily="-97" charset="-128"/>
            </a:endParaRPr>
          </a:p>
        </p:txBody>
      </p:sp>
      <p:grpSp>
        <p:nvGrpSpPr>
          <p:cNvPr id="2" name="Group 19"/>
          <p:cNvGrpSpPr>
            <a:grpSpLocks/>
          </p:cNvGrpSpPr>
          <p:nvPr/>
        </p:nvGrpSpPr>
        <p:grpSpPr bwMode="auto">
          <a:xfrm>
            <a:off x="533400" y="1143000"/>
            <a:ext cx="8077200" cy="4605338"/>
            <a:chOff x="685800" y="1524000"/>
            <a:chExt cx="7775575" cy="4224337"/>
          </a:xfrm>
        </p:grpSpPr>
        <p:sp>
          <p:nvSpPr>
            <p:cNvPr id="24583" name="AutoShape 2"/>
            <p:cNvSpPr>
              <a:spLocks noChangeArrowheads="1"/>
            </p:cNvSpPr>
            <p:nvPr/>
          </p:nvSpPr>
          <p:spPr bwMode="auto">
            <a:xfrm>
              <a:off x="685800" y="1524000"/>
              <a:ext cx="7775575" cy="4176712"/>
            </a:xfrm>
            <a:prstGeom prst="roundRect">
              <a:avLst>
                <a:gd name="adj" fmla="val 0"/>
              </a:avLst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wrap="none" lIns="82945" tIns="41473" rIns="82945" bIns="41473" anchor="ctr"/>
            <a:lstStyle/>
            <a:p>
              <a:endParaRPr lang="en-US"/>
            </a:p>
          </p:txBody>
        </p:sp>
        <p:sp>
          <p:nvSpPr>
            <p:cNvPr id="24584" name="Line 3"/>
            <p:cNvSpPr>
              <a:spLocks noChangeShapeType="1"/>
            </p:cNvSpPr>
            <p:nvPr/>
          </p:nvSpPr>
          <p:spPr bwMode="auto">
            <a:xfrm flipH="1">
              <a:off x="4457700" y="1539875"/>
              <a:ext cx="38100" cy="4208462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lIns="82945" tIns="41473" rIns="82945" bIns="41473"/>
            <a:lstStyle/>
            <a:p>
              <a:endParaRPr lang="en-AU"/>
            </a:p>
          </p:txBody>
        </p:sp>
        <p:sp>
          <p:nvSpPr>
            <p:cNvPr id="24585" name="Line 4"/>
            <p:cNvSpPr>
              <a:spLocks noChangeShapeType="1"/>
            </p:cNvSpPr>
            <p:nvPr/>
          </p:nvSpPr>
          <p:spPr bwMode="auto">
            <a:xfrm>
              <a:off x="931862" y="2757487"/>
              <a:ext cx="7312025" cy="1588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lIns="82945" tIns="41473" rIns="82945" bIns="41473"/>
            <a:lstStyle/>
            <a:p>
              <a:endParaRPr lang="en-AU"/>
            </a:p>
          </p:txBody>
        </p:sp>
        <p:sp>
          <p:nvSpPr>
            <p:cNvPr id="24586" name="Line 5"/>
            <p:cNvSpPr>
              <a:spLocks noChangeShapeType="1"/>
            </p:cNvSpPr>
            <p:nvPr/>
          </p:nvSpPr>
          <p:spPr bwMode="auto">
            <a:xfrm>
              <a:off x="996950" y="3910012"/>
              <a:ext cx="7312025" cy="0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lIns="82945" tIns="41473" rIns="82945" bIns="41473"/>
            <a:lstStyle/>
            <a:p>
              <a:endParaRPr lang="en-AU"/>
            </a:p>
          </p:txBody>
        </p:sp>
        <p:sp>
          <p:nvSpPr>
            <p:cNvPr id="24587" name="Text Box 6"/>
            <p:cNvSpPr txBox="1">
              <a:spLocks noChangeArrowheads="1"/>
            </p:cNvSpPr>
            <p:nvPr/>
          </p:nvSpPr>
          <p:spPr bwMode="auto">
            <a:xfrm>
              <a:off x="1733550" y="1812925"/>
              <a:ext cx="1917700" cy="817562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 algn="ctr"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 dirty="0">
                  <a:solidFill>
                    <a:srgbClr val="000000"/>
                  </a:solidFill>
                </a:rPr>
                <a:t>Application Service</a:t>
              </a:r>
            </a:p>
            <a:p>
              <a:pPr algn="ctr"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 dirty="0">
                  <a:solidFill>
                    <a:srgbClr val="000000"/>
                  </a:solidFill>
                </a:rPr>
                <a:t>(</a:t>
              </a:r>
              <a:r>
                <a:rPr lang="en-US" sz="2500" b="1" dirty="0" err="1">
                  <a:solidFill>
                    <a:srgbClr val="000000"/>
                  </a:solidFill>
                </a:rPr>
                <a:t>SaaS</a:t>
              </a:r>
              <a:r>
                <a:rPr lang="en-US" sz="2500" b="1" dirty="0">
                  <a:solidFill>
                    <a:srgbClr val="000000"/>
                  </a:solidFill>
                </a:rPr>
                <a:t>)</a:t>
              </a:r>
              <a:r>
                <a:rPr lang="ar-SA" sz="2500" b="1" dirty="0">
                  <a:solidFill>
                    <a:srgbClr val="000000"/>
                  </a:solidFill>
                  <a:cs typeface="Arial" charset="0"/>
                </a:rPr>
                <a:t>‏</a:t>
              </a:r>
              <a:endParaRPr lang="en-US" sz="2500" b="1" dirty="0">
                <a:solidFill>
                  <a:srgbClr val="000000"/>
                </a:solidFill>
              </a:endParaRPr>
            </a:p>
          </p:txBody>
        </p:sp>
        <p:sp>
          <p:nvSpPr>
            <p:cNvPr id="24588" name="Text Box 7"/>
            <p:cNvSpPr txBox="1">
              <a:spLocks noChangeArrowheads="1"/>
            </p:cNvSpPr>
            <p:nvPr/>
          </p:nvSpPr>
          <p:spPr bwMode="auto">
            <a:xfrm>
              <a:off x="984250" y="3119437"/>
              <a:ext cx="3290887" cy="552450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>
                  <a:solidFill>
                    <a:srgbClr val="000000"/>
                  </a:solidFill>
                </a:rPr>
                <a:t>Application Platform</a:t>
              </a:r>
            </a:p>
          </p:txBody>
        </p:sp>
        <p:sp>
          <p:nvSpPr>
            <p:cNvPr id="24589" name="Line 8"/>
            <p:cNvSpPr>
              <a:spLocks noChangeShapeType="1"/>
            </p:cNvSpPr>
            <p:nvPr/>
          </p:nvSpPr>
          <p:spPr bwMode="auto">
            <a:xfrm>
              <a:off x="915987" y="4789487"/>
              <a:ext cx="7312025" cy="1588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round/>
              <a:headEnd/>
              <a:tailEnd/>
            </a:ln>
          </p:spPr>
          <p:txBody>
            <a:bodyPr lIns="82945" tIns="41473" rIns="82945" bIns="41473"/>
            <a:lstStyle/>
            <a:p>
              <a:endParaRPr lang="en-AU"/>
            </a:p>
          </p:txBody>
        </p:sp>
        <p:sp>
          <p:nvSpPr>
            <p:cNvPr id="24590" name="Text Box 9"/>
            <p:cNvSpPr txBox="1">
              <a:spLocks noChangeArrowheads="1"/>
            </p:cNvSpPr>
            <p:nvPr/>
          </p:nvSpPr>
          <p:spPr bwMode="auto">
            <a:xfrm>
              <a:off x="1268412" y="4067175"/>
              <a:ext cx="2322513" cy="498475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>
                  <a:solidFill>
                    <a:srgbClr val="000000"/>
                  </a:solidFill>
                </a:rPr>
                <a:t>Server Platform</a:t>
              </a:r>
            </a:p>
          </p:txBody>
        </p:sp>
        <p:sp>
          <p:nvSpPr>
            <p:cNvPr id="24591" name="Text Box 10"/>
            <p:cNvSpPr txBox="1">
              <a:spLocks noChangeArrowheads="1"/>
            </p:cNvSpPr>
            <p:nvPr/>
          </p:nvSpPr>
          <p:spPr bwMode="auto">
            <a:xfrm>
              <a:off x="1195387" y="4975225"/>
              <a:ext cx="2563813" cy="503237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500" b="1">
                  <a:solidFill>
                    <a:srgbClr val="000000"/>
                  </a:solidFill>
                </a:rPr>
                <a:t>Storage Platform</a:t>
              </a:r>
            </a:p>
          </p:txBody>
        </p:sp>
        <p:sp>
          <p:nvSpPr>
            <p:cNvPr id="24592" name="Text Box 11"/>
            <p:cNvSpPr txBox="1">
              <a:spLocks noChangeArrowheads="1"/>
            </p:cNvSpPr>
            <p:nvPr/>
          </p:nvSpPr>
          <p:spPr bwMode="auto">
            <a:xfrm>
              <a:off x="4692650" y="5060950"/>
              <a:ext cx="3452812" cy="390525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Amazon S3, Dell, Apple, ...</a:t>
              </a:r>
            </a:p>
          </p:txBody>
        </p:sp>
        <p:sp>
          <p:nvSpPr>
            <p:cNvPr id="24593" name="Text Box 12"/>
            <p:cNvSpPr txBox="1">
              <a:spLocks noChangeArrowheads="1"/>
            </p:cNvSpPr>
            <p:nvPr/>
          </p:nvSpPr>
          <p:spPr bwMode="auto">
            <a:xfrm>
              <a:off x="4645025" y="4003675"/>
              <a:ext cx="3527425" cy="698500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3Tera, EC2, SliceHost, 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GoGrid, RightScale, Linode</a:t>
              </a:r>
            </a:p>
          </p:txBody>
        </p:sp>
        <p:sp>
          <p:nvSpPr>
            <p:cNvPr id="24594" name="Text Box 13"/>
            <p:cNvSpPr txBox="1">
              <a:spLocks noChangeArrowheads="1"/>
            </p:cNvSpPr>
            <p:nvPr/>
          </p:nvSpPr>
          <p:spPr bwMode="auto">
            <a:xfrm>
              <a:off x="4629150" y="2852737"/>
              <a:ext cx="3589337" cy="1006475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Google App Engine, Mosso,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Force.com, Engine Yard,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Facebook, Heroku,  AWS</a:t>
              </a:r>
            </a:p>
          </p:txBody>
        </p:sp>
        <p:sp>
          <p:nvSpPr>
            <p:cNvPr id="24595" name="Text Box 14"/>
            <p:cNvSpPr txBox="1">
              <a:spLocks noChangeArrowheads="1"/>
            </p:cNvSpPr>
            <p:nvPr/>
          </p:nvSpPr>
          <p:spPr bwMode="auto">
            <a:xfrm>
              <a:off x="4565650" y="1684337"/>
              <a:ext cx="3805237" cy="1006475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</p:spPr>
          <p:txBody>
            <a:bodyPr wrap="none" lIns="81639" tIns="40820" rIns="81639" bIns="40820"/>
            <a:lstStyle/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MS Live/ExchangeLabs, IBM, 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Google Apps; Salesforce.com</a:t>
              </a:r>
            </a:p>
            <a:p>
              <a:pPr>
                <a:tabLst>
                  <a:tab pos="0" algn="l"/>
                  <a:tab pos="404813" algn="l"/>
                  <a:tab pos="812800" algn="l"/>
                  <a:tab pos="1220788" algn="l"/>
                  <a:tab pos="1627188" algn="l"/>
                  <a:tab pos="2035175" algn="l"/>
                  <a:tab pos="2443163" algn="l"/>
                  <a:tab pos="2851150" algn="l"/>
                  <a:tab pos="3257550" algn="l"/>
                  <a:tab pos="3665538" algn="l"/>
                  <a:tab pos="4073525" algn="l"/>
                  <a:tab pos="4479925" algn="l"/>
                  <a:tab pos="4887913" algn="l"/>
                  <a:tab pos="5295900" algn="l"/>
                  <a:tab pos="5703888" algn="l"/>
                  <a:tab pos="6110288" algn="l"/>
                  <a:tab pos="6518275" algn="l"/>
                  <a:tab pos="6926263" algn="l"/>
                  <a:tab pos="7332663" algn="l"/>
                  <a:tab pos="7740650" algn="l"/>
                  <a:tab pos="8148638" algn="l"/>
                </a:tabLst>
              </a:pPr>
              <a:r>
                <a:rPr lang="en-US" sz="2200">
                  <a:solidFill>
                    <a:srgbClr val="000000"/>
                  </a:solidFill>
                </a:rPr>
                <a:t>Quicken Online, Zoho, Cisco</a:t>
              </a:r>
            </a:p>
          </p:txBody>
        </p:sp>
      </p:grpSp>
      <p:sp>
        <p:nvSpPr>
          <p:cNvPr id="24580" name="Text Box 15"/>
          <p:cNvSpPr txBox="1">
            <a:spLocks noChangeArrowheads="1"/>
          </p:cNvSpPr>
          <p:nvPr/>
        </p:nvSpPr>
        <p:spPr bwMode="auto">
          <a:xfrm>
            <a:off x="2097088" y="6353175"/>
            <a:ext cx="4632325" cy="3889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wrap="none" lIns="82945" tIns="41473" rIns="82945" bIns="41473" anchor="ctr"/>
          <a:lstStyle/>
          <a:p>
            <a:endParaRPr lang="en-US"/>
          </a:p>
        </p:txBody>
      </p:sp>
    </p:spTree>
  </p:cSld>
  <p:clrMapOvr>
    <a:masterClrMapping/>
  </p:clrMapOvr>
  <p:transition spd="med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4275" name="Content Placeholder 2"/>
          <p:cNvSpPr>
            <a:spLocks noGrp="1"/>
          </p:cNvSpPr>
          <p:nvPr>
            <p:ph idx="1"/>
          </p:nvPr>
        </p:nvSpPr>
        <p:spPr>
          <a:xfrm>
            <a:off x="457200" y="1214422"/>
            <a:ext cx="8329642" cy="5429288"/>
          </a:xfrm>
        </p:spPr>
        <p:txBody>
          <a:bodyPr>
            <a:normAutofit fontScale="25000" lnSpcReduction="20000"/>
          </a:bodyPr>
          <a:lstStyle/>
          <a:p>
            <a:r>
              <a:rPr lang="en-US" sz="11200" dirty="0" smtClean="0">
                <a:ea typeface="ＭＳ Ｐゴシック" pitchFamily="-97" charset="-128"/>
              </a:rPr>
              <a:t>Scalability</a:t>
            </a:r>
          </a:p>
          <a:p>
            <a:pPr lvl="1"/>
            <a:r>
              <a:rPr lang="en-AU" sz="8300" dirty="0" smtClean="0"/>
              <a:t>The ability of the platform to expand and contract automatically based on capacity needs (sometimes referred to as “elasticity”); The on-demand nature of cloud computing means that as your demand grows (or contracts) you can more easily match your capacity (and costs) to your demand  </a:t>
            </a:r>
            <a:endParaRPr lang="en-US" sz="8300" dirty="0" smtClean="0"/>
          </a:p>
          <a:p>
            <a:r>
              <a:rPr lang="en-US" sz="11200" dirty="0">
                <a:ea typeface="ＭＳ Ｐゴシック" pitchFamily="-97" charset="-128"/>
              </a:rPr>
              <a:t>Lower costs: Don’t need:</a:t>
            </a:r>
          </a:p>
          <a:p>
            <a:pPr lvl="1"/>
            <a:r>
              <a:rPr lang="en-US" sz="8300" dirty="0"/>
              <a:t>high-powered and high-priced computer to run cloud </a:t>
            </a:r>
            <a:r>
              <a:rPr lang="en-US" sz="8300" dirty="0" err="1"/>
              <a:t>computing's</a:t>
            </a:r>
            <a:r>
              <a:rPr lang="en-US" sz="8300" dirty="0"/>
              <a:t> web-based applications. </a:t>
            </a:r>
          </a:p>
          <a:p>
            <a:pPr lvl="1"/>
            <a:r>
              <a:rPr lang="en-US" sz="8300" dirty="0"/>
              <a:t>Since applications run in the cloud, not on the desktop PC, your desktop PC does not need the processing power or hard disk </a:t>
            </a:r>
            <a:r>
              <a:rPr lang="en-US" sz="8300" dirty="0" smtClean="0"/>
              <a:t>space</a:t>
            </a:r>
          </a:p>
          <a:p>
            <a:pPr lvl="1"/>
            <a:r>
              <a:rPr lang="en-AU" sz="8300" dirty="0" smtClean="0"/>
              <a:t>technical </a:t>
            </a:r>
            <a:r>
              <a:rPr lang="en-AU" sz="8300" dirty="0"/>
              <a:t>personnel necessary to keep a data centre up and </a:t>
            </a:r>
            <a:r>
              <a:rPr lang="en-AU" sz="8300" dirty="0" smtClean="0"/>
              <a:t>running</a:t>
            </a:r>
          </a:p>
          <a:p>
            <a:pPr lvl="1"/>
            <a:r>
              <a:rPr lang="en-AU" sz="8300" dirty="0" smtClean="0"/>
              <a:t>utility </a:t>
            </a:r>
            <a:r>
              <a:rPr lang="en-AU" sz="8300" dirty="0"/>
              <a:t>bills and capital expense investments for power and </a:t>
            </a:r>
            <a:r>
              <a:rPr lang="en-AU" sz="8300" dirty="0" smtClean="0"/>
              <a:t>cooling</a:t>
            </a:r>
          </a:p>
          <a:p>
            <a:pPr lvl="1"/>
            <a:r>
              <a:rPr lang="en-AU" sz="8300" dirty="0" smtClean="0"/>
              <a:t> </a:t>
            </a:r>
            <a:r>
              <a:rPr lang="en-AU" sz="8300" dirty="0"/>
              <a:t>contract and account people to keep track of all the various licenses, leases, etc. </a:t>
            </a:r>
            <a:endParaRPr lang="en-AU" sz="8300" dirty="0" smtClean="0"/>
          </a:p>
          <a:p>
            <a:pPr lvl="1"/>
            <a:r>
              <a:rPr lang="en-US" sz="8300" dirty="0" smtClean="0"/>
              <a:t>When you are using web-based applications, your PC can be less expensive</a:t>
            </a:r>
          </a:p>
          <a:p>
            <a:pPr lvl="1"/>
            <a:r>
              <a:rPr lang="en-US" sz="8300" dirty="0" smtClean="0"/>
              <a:t>Reduced software costs</a:t>
            </a:r>
            <a:endParaRPr lang="en-US" sz="83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Title 1"/>
          <p:cNvSpPr>
            <a:spLocks noGrp="1"/>
          </p:cNvSpPr>
          <p:nvPr>
            <p:ph type="title"/>
          </p:nvPr>
        </p:nvSpPr>
        <p:spPr>
          <a:xfrm>
            <a:off x="609600" y="-7620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632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534400" cy="54864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>
                <a:ea typeface="ＭＳ Ｐゴシック" pitchFamily="-97" charset="-128"/>
              </a:rPr>
              <a:t>Instant software updates: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Another advantage to cloud computing is that you are no longer faced with choosing between obsolete software and high upgrade costs.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When the application is web-based, updates happen automatically - available the next time you log into the cloud.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When you access a web-based application, you get the latest version - without needing to pay for or download an upgrade.</a:t>
            </a:r>
          </a:p>
          <a:p>
            <a:r>
              <a:rPr lang="en-US" dirty="0" smtClean="0">
                <a:ea typeface="ＭＳ Ｐゴシック" pitchFamily="-97" charset="-128"/>
              </a:rPr>
              <a:t>Improved document format compatibility.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You do not have to worry about the documents you create on your machine being compatible with other users' applications or operating systems.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Where Word 2007 documents cannot be opened on a computer running Word 2003, all documents can be read!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There are potentially no format incompatibilities when everyone is sharing documents and applications in the cloud.</a:t>
            </a:r>
            <a:endParaRPr lang="en-GB" dirty="0" smtClean="0">
              <a:ea typeface="ＭＳ Ｐゴシック" pitchFamily="-97" charset="-128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r>
              <a:rPr lang="en-GB"/>
              <a:t>19th May, 09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mark.baker@computer.org</a:t>
            </a:r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7347" name="Content Placeholder 2"/>
          <p:cNvSpPr>
            <a:spLocks noGrp="1"/>
          </p:cNvSpPr>
          <p:nvPr>
            <p:ph idx="1"/>
          </p:nvPr>
        </p:nvSpPr>
        <p:spPr>
          <a:xfrm>
            <a:off x="428596" y="928670"/>
            <a:ext cx="8286808" cy="5357850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>
                <a:ea typeface="ＭＳ Ｐゴシック" pitchFamily="-97" charset="-128"/>
              </a:rPr>
              <a:t>Unlimited storage capacity: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Cloud computing offers virtually limitless storage.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Your computer's current 200 </a:t>
            </a:r>
            <a:r>
              <a:rPr lang="en-US" dirty="0" err="1" smtClean="0">
                <a:ea typeface="ＭＳ Ｐゴシック" pitchFamily="-97" charset="-128"/>
              </a:rPr>
              <a:t>Gbyte</a:t>
            </a:r>
            <a:r>
              <a:rPr lang="en-US" dirty="0" smtClean="0">
                <a:ea typeface="ＭＳ Ｐゴシック" pitchFamily="-97" charset="-128"/>
              </a:rPr>
              <a:t> hard drive is small compared to the hundreds of </a:t>
            </a:r>
            <a:r>
              <a:rPr lang="en-US" dirty="0" err="1" smtClean="0">
                <a:ea typeface="ＭＳ Ｐゴシック" pitchFamily="-97" charset="-128"/>
              </a:rPr>
              <a:t>Pbytes</a:t>
            </a:r>
            <a:r>
              <a:rPr lang="en-US" dirty="0" smtClean="0">
                <a:ea typeface="ＭＳ Ｐゴシック" pitchFamily="-97" charset="-128"/>
              </a:rPr>
              <a:t> available in the cloud.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Whatever you need to store, you can.</a:t>
            </a:r>
          </a:p>
          <a:p>
            <a:r>
              <a:rPr lang="en-US" dirty="0" smtClean="0">
                <a:ea typeface="ＭＳ Ｐゴシック" pitchFamily="-97" charset="-128"/>
              </a:rPr>
              <a:t>Increased data reliability: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Unlike desktop computing, in which if a hard disk crashes and destroy all your valuable data, a computer crashing in the cloud should not affect the storage of your data.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That also means that if your personal computer crashes, all your data is still out there in the cloud, still accessible.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In a world where few individual desktop PC users back up their data on a regular basis, cloud computing is a data-safe computing platform!</a:t>
            </a:r>
            <a:endParaRPr lang="en-GB" dirty="0" smtClean="0">
              <a:ea typeface="ＭＳ Ｐゴシック" pitchFamily="-97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8305800" cy="762000"/>
          </a:xfrm>
        </p:spPr>
        <p:txBody>
          <a:bodyPr/>
          <a:lstStyle/>
          <a:p>
            <a:r>
              <a:rPr lang="en-US" smtClean="0">
                <a:ea typeface="ＭＳ Ｐゴシック" pitchFamily="-97" charset="-128"/>
              </a:rPr>
              <a:t>Advantages of Cloud Computing</a:t>
            </a:r>
            <a:endParaRPr lang="en-GB" smtClean="0">
              <a:ea typeface="ＭＳ Ｐゴシック" pitchFamily="-97" charset="-128"/>
            </a:endParaRPr>
          </a:p>
        </p:txBody>
      </p:sp>
      <p:sp>
        <p:nvSpPr>
          <p:cNvPr id="59395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534400" cy="5486400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>
                <a:ea typeface="ＭＳ Ｐゴシック" pitchFamily="-97" charset="-128"/>
              </a:rPr>
              <a:t>Easier group collaboration: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Sharing documents leads directly to better collaboration.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Many users do this as it is an important advantages of cloud computing - multiple users can collaborate easily on documents and projects.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Because the documents are hosted in the cloud, not on individual computers, all you need is an Internet connection, and you are collaborating.</a:t>
            </a:r>
          </a:p>
          <a:p>
            <a:r>
              <a:rPr lang="en-US" dirty="0" smtClean="0">
                <a:ea typeface="ＭＳ Ｐゴシック" pitchFamily="-97" charset="-128"/>
              </a:rPr>
              <a:t>Device independence.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You are no longer tethered to a single computer or network.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Changes to computers, applications and documents follow you through the cloud. </a:t>
            </a:r>
          </a:p>
          <a:p>
            <a:pPr lvl="1"/>
            <a:r>
              <a:rPr lang="en-US" dirty="0" smtClean="0">
                <a:ea typeface="ＭＳ Ｐゴシック" pitchFamily="-97" charset="-128"/>
              </a:rPr>
              <a:t>Move to a portable device, and your applications and documents are still available.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r>
              <a:rPr lang="en-GB"/>
              <a:t>19th May, 09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mark.baker@computer.org</a:t>
            </a:r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1062</TotalTime>
  <Words>1467</Words>
  <Application>Microsoft Office PowerPoint</Application>
  <PresentationFormat>On-screen Show (4:3)</PresentationFormat>
  <Paragraphs>134</Paragraphs>
  <Slides>16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Cloud Computing</vt:lpstr>
      <vt:lpstr>Cloud Computing Characteristics</vt:lpstr>
      <vt:lpstr>Cloud Computing</vt:lpstr>
      <vt:lpstr>Cloud Computing: Types of:</vt:lpstr>
      <vt:lpstr>Different Cloud Computing Layers‏</vt:lpstr>
      <vt:lpstr>Advantages of Cloud Computing</vt:lpstr>
      <vt:lpstr>Advantages of Cloud Computing</vt:lpstr>
      <vt:lpstr>Advantages of Cloud Computing</vt:lpstr>
      <vt:lpstr>Advantages of Cloud Computing</vt:lpstr>
      <vt:lpstr>Advantages of Cloud Computing</vt:lpstr>
      <vt:lpstr>Advantages of Cloud Computing- Key word </vt:lpstr>
      <vt:lpstr>Disadvantages of Cloud Computing</vt:lpstr>
      <vt:lpstr>Disadvantages of Cloud Computing</vt:lpstr>
      <vt:lpstr>Disadvantages of Cloud Computing</vt:lpstr>
      <vt:lpstr>Disadvantages of Cloud Computing</vt:lpstr>
      <vt:lpstr>Disadvantages of Cloud Computing- Key word</vt:lpstr>
    </vt:vector>
  </TitlesOfParts>
  <Company>Department of Education and Early Childhood Developm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Cloud Computing</dc:title>
  <dc:creator>01421606</dc:creator>
  <cp:lastModifiedBy>Baird, Kelvin G</cp:lastModifiedBy>
  <cp:revision>108</cp:revision>
  <cp:lastPrinted>2013-09-05T22:10:01Z</cp:lastPrinted>
  <dcterms:created xsi:type="dcterms:W3CDTF">2011-07-06T08:12:43Z</dcterms:created>
  <dcterms:modified xsi:type="dcterms:W3CDTF">2015-08-24T23:51:31Z</dcterms:modified>
</cp:coreProperties>
</file>

<file path=docProps/thumbnail.jpeg>
</file>